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</p:sldIdLst>
  <p:sldSz cx="21599525" cy="32399288"/>
  <p:notesSz cx="6858000" cy="9144000"/>
  <p:embeddedFontLst>
    <p:embeddedFont>
      <p:font typeface="Arial Bold" panose="020B0604020202020204" charset="0"/>
      <p:regular r:id="rId3"/>
    </p:embeddedFont>
    <p:embeddedFont>
      <p:font typeface="Helvetica" panose="020B0604020202020204" pitchFamily="34" charset="0"/>
      <p:regular r:id="rId4"/>
      <p:bold r:id="rId5"/>
      <p:italic r:id="rId6"/>
      <p:boldItalic r:id="rId7"/>
    </p:embeddedFont>
    <p:embeddedFont>
      <p:font typeface="Open Sans Bold" panose="020B0604020202020204" charset="0"/>
      <p:regular r:id="rId8"/>
    </p:embeddedFont>
  </p:embeddedFontLst>
  <p:defaultTextStyle>
    <a:defPPr>
      <a:defRPr lang="en-US"/>
    </a:defPPr>
    <a:lvl1pPr marL="0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1pPr>
    <a:lvl2pPr marL="326578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2pPr>
    <a:lvl3pPr marL="653156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3pPr>
    <a:lvl4pPr marL="979734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4pPr>
    <a:lvl5pPr marL="1306312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5pPr>
    <a:lvl6pPr marL="1632890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6pPr>
    <a:lvl7pPr marL="1959468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7pPr>
    <a:lvl8pPr marL="2286046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8pPr>
    <a:lvl9pPr marL="2612624" algn="l" defTabSz="653156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6" d="100"/>
          <a:sy n="16" d="100"/>
        </p:scale>
        <p:origin x="2750" y="125"/>
      </p:cViewPr>
      <p:guideLst>
        <p:guide orient="horz" pos="162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22" y="1598054"/>
            <a:ext cx="5181854" cy="11026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45" y="2915079"/>
            <a:ext cx="4267409" cy="131464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817" y="206009"/>
            <a:ext cx="1371667" cy="438928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15" y="206009"/>
            <a:ext cx="4013397" cy="43892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66" y="3305662"/>
            <a:ext cx="5181854" cy="102170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66" y="2180355"/>
            <a:ext cx="5181854" cy="112530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15" y="1200327"/>
            <a:ext cx="2692532" cy="33949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952" y="1200327"/>
            <a:ext cx="2692532" cy="33949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15" y="1151504"/>
            <a:ext cx="2693591" cy="4798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15" y="1631396"/>
            <a:ext cx="2693591" cy="2963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835" y="1151504"/>
            <a:ext cx="2694649" cy="4798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835" y="1631396"/>
            <a:ext cx="2694649" cy="2963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15" y="204817"/>
            <a:ext cx="2005640" cy="8716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484" y="204818"/>
            <a:ext cx="3408000" cy="43904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15" y="1076483"/>
            <a:ext cx="2005640" cy="35188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917" y="3600979"/>
            <a:ext cx="3657779" cy="4251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917" y="459649"/>
            <a:ext cx="3657779" cy="30865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917" y="4026096"/>
            <a:ext cx="3657779" cy="6037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15" y="206009"/>
            <a:ext cx="5486669" cy="857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15" y="1200327"/>
            <a:ext cx="5486669" cy="3394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15" y="4767964"/>
            <a:ext cx="1422470" cy="27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902" y="4767964"/>
            <a:ext cx="1930495" cy="27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9014" y="4767964"/>
            <a:ext cx="1422470" cy="27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>
            <a:extLst>
              <a:ext uri="{FF2B5EF4-FFF2-40B4-BE49-F238E27FC236}">
                <a16:creationId xmlns:a16="http://schemas.microsoft.com/office/drawing/2014/main" id="{C34E4342-EF97-646F-884B-BA2FE1BC4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599525" cy="3239928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D920C41D-42A6-3843-80CE-3843EF51050C}"/>
              </a:ext>
            </a:extLst>
          </p:cNvPr>
          <p:cNvSpPr txBox="1"/>
          <p:nvPr/>
        </p:nvSpPr>
        <p:spPr>
          <a:xfrm>
            <a:off x="972447" y="6377119"/>
            <a:ext cx="29659802" cy="2502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Lucas P. Alves¹*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José A. Penna¹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¹Laboratório de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Parasitologia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Veterinária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UFMG, Belo Horizonte, MG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*lucaspalves@ufmg.br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DA91607-168D-DF50-A7FF-80E08A4EDE6C}"/>
              </a:ext>
            </a:extLst>
          </p:cNvPr>
          <p:cNvGrpSpPr/>
          <p:nvPr/>
        </p:nvGrpSpPr>
        <p:grpSpPr>
          <a:xfrm>
            <a:off x="510934" y="16376918"/>
            <a:ext cx="10165859" cy="1101864"/>
            <a:chOff x="0" y="0"/>
            <a:chExt cx="1350336" cy="102622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D5DFC8F-FE34-4F19-6E38-DFC9680D6AA2}"/>
                </a:ext>
              </a:extLst>
            </p:cNvPr>
            <p:cNvSpPr/>
            <p:nvPr/>
          </p:nvSpPr>
          <p:spPr>
            <a:xfrm>
              <a:off x="0" y="0"/>
              <a:ext cx="1350336" cy="102622"/>
            </a:xfrm>
            <a:custGeom>
              <a:avLst/>
              <a:gdLst/>
              <a:ahLst/>
              <a:cxnLst/>
              <a:rect l="l" t="t" r="r" b="b"/>
              <a:pathLst>
                <a:path w="1350336" h="102622">
                  <a:moveTo>
                    <a:pt x="26711" y="0"/>
                  </a:moveTo>
                  <a:lnTo>
                    <a:pt x="1323625" y="0"/>
                  </a:lnTo>
                  <a:cubicBezTo>
                    <a:pt x="1330709" y="0"/>
                    <a:pt x="1337503" y="2814"/>
                    <a:pt x="1342512" y="7823"/>
                  </a:cubicBezTo>
                  <a:cubicBezTo>
                    <a:pt x="1347522" y="12833"/>
                    <a:pt x="1350336" y="19627"/>
                    <a:pt x="1350336" y="26711"/>
                  </a:cubicBezTo>
                  <a:lnTo>
                    <a:pt x="1350336" y="75911"/>
                  </a:lnTo>
                  <a:cubicBezTo>
                    <a:pt x="1350336" y="82995"/>
                    <a:pt x="1347522" y="89789"/>
                    <a:pt x="1342512" y="94799"/>
                  </a:cubicBezTo>
                  <a:cubicBezTo>
                    <a:pt x="1337503" y="99808"/>
                    <a:pt x="1330709" y="102622"/>
                    <a:pt x="1323625" y="102622"/>
                  </a:cubicBezTo>
                  <a:lnTo>
                    <a:pt x="26711" y="102622"/>
                  </a:lnTo>
                  <a:cubicBezTo>
                    <a:pt x="19627" y="102622"/>
                    <a:pt x="12833" y="99808"/>
                    <a:pt x="7823" y="94799"/>
                  </a:cubicBezTo>
                  <a:cubicBezTo>
                    <a:pt x="2814" y="89789"/>
                    <a:pt x="0" y="82995"/>
                    <a:pt x="0" y="75911"/>
                  </a:cubicBezTo>
                  <a:lnTo>
                    <a:pt x="0" y="26711"/>
                  </a:lnTo>
                  <a:cubicBezTo>
                    <a:pt x="0" y="19627"/>
                    <a:pt x="2814" y="12833"/>
                    <a:pt x="7823" y="7823"/>
                  </a:cubicBezTo>
                  <a:cubicBezTo>
                    <a:pt x="12833" y="2814"/>
                    <a:pt x="19627" y="0"/>
                    <a:pt x="26711" y="0"/>
                  </a:cubicBezTo>
                  <a:close/>
                </a:path>
              </a:pathLst>
            </a:custGeom>
            <a:solidFill>
              <a:srgbClr val="3A506B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963D000-F8F7-316A-59EB-6B3BDA69D280}"/>
                </a:ext>
              </a:extLst>
            </p:cNvPr>
            <p:cNvSpPr txBox="1"/>
            <p:nvPr/>
          </p:nvSpPr>
          <p:spPr>
            <a:xfrm>
              <a:off x="0" y="-123825"/>
              <a:ext cx="1350336" cy="226447"/>
            </a:xfrm>
            <a:prstGeom prst="rect">
              <a:avLst/>
            </a:prstGeom>
          </p:spPr>
          <p:txBody>
            <a:bodyPr lIns="205253" tIns="205253" rIns="205253" bIns="205253" rtlCol="0" anchor="ctr"/>
            <a:lstStyle/>
            <a:p>
              <a:pPr algn="ctr">
                <a:lnSpc>
                  <a:spcPts val="6787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A68C7B5-6A21-D547-DFA8-20851E46F108}"/>
              </a:ext>
            </a:extLst>
          </p:cNvPr>
          <p:cNvGrpSpPr/>
          <p:nvPr/>
        </p:nvGrpSpPr>
        <p:grpSpPr>
          <a:xfrm>
            <a:off x="11257857" y="22423575"/>
            <a:ext cx="10046307" cy="1156979"/>
            <a:chOff x="0" y="0"/>
            <a:chExt cx="1350336" cy="102622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A6542EA-81A8-EB37-B217-1FCFB6FDD840}"/>
                </a:ext>
              </a:extLst>
            </p:cNvPr>
            <p:cNvSpPr/>
            <p:nvPr/>
          </p:nvSpPr>
          <p:spPr>
            <a:xfrm>
              <a:off x="0" y="0"/>
              <a:ext cx="1350336" cy="102622"/>
            </a:xfrm>
            <a:custGeom>
              <a:avLst/>
              <a:gdLst/>
              <a:ahLst/>
              <a:cxnLst/>
              <a:rect l="l" t="t" r="r" b="b"/>
              <a:pathLst>
                <a:path w="1350336" h="102622">
                  <a:moveTo>
                    <a:pt x="26711" y="0"/>
                  </a:moveTo>
                  <a:lnTo>
                    <a:pt x="1323625" y="0"/>
                  </a:lnTo>
                  <a:cubicBezTo>
                    <a:pt x="1330709" y="0"/>
                    <a:pt x="1337503" y="2814"/>
                    <a:pt x="1342512" y="7823"/>
                  </a:cubicBezTo>
                  <a:cubicBezTo>
                    <a:pt x="1347522" y="12833"/>
                    <a:pt x="1350336" y="19627"/>
                    <a:pt x="1350336" y="26711"/>
                  </a:cubicBezTo>
                  <a:lnTo>
                    <a:pt x="1350336" y="75911"/>
                  </a:lnTo>
                  <a:cubicBezTo>
                    <a:pt x="1350336" y="82995"/>
                    <a:pt x="1347522" y="89789"/>
                    <a:pt x="1342512" y="94799"/>
                  </a:cubicBezTo>
                  <a:cubicBezTo>
                    <a:pt x="1337503" y="99808"/>
                    <a:pt x="1330709" y="102622"/>
                    <a:pt x="1323625" y="102622"/>
                  </a:cubicBezTo>
                  <a:lnTo>
                    <a:pt x="26711" y="102622"/>
                  </a:lnTo>
                  <a:cubicBezTo>
                    <a:pt x="19627" y="102622"/>
                    <a:pt x="12833" y="99808"/>
                    <a:pt x="7823" y="94799"/>
                  </a:cubicBezTo>
                  <a:cubicBezTo>
                    <a:pt x="2814" y="89789"/>
                    <a:pt x="0" y="82995"/>
                    <a:pt x="0" y="75911"/>
                  </a:cubicBezTo>
                  <a:lnTo>
                    <a:pt x="0" y="26711"/>
                  </a:lnTo>
                  <a:cubicBezTo>
                    <a:pt x="0" y="19627"/>
                    <a:pt x="2814" y="12833"/>
                    <a:pt x="7823" y="7823"/>
                  </a:cubicBezTo>
                  <a:cubicBezTo>
                    <a:pt x="12833" y="2814"/>
                    <a:pt x="19627" y="0"/>
                    <a:pt x="26711" y="0"/>
                  </a:cubicBezTo>
                  <a:close/>
                </a:path>
              </a:pathLst>
            </a:custGeom>
            <a:solidFill>
              <a:srgbClr val="3A506B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0B9A969C-A966-386E-FA34-86C0793B6AE5}"/>
                </a:ext>
              </a:extLst>
            </p:cNvPr>
            <p:cNvSpPr txBox="1"/>
            <p:nvPr/>
          </p:nvSpPr>
          <p:spPr>
            <a:xfrm>
              <a:off x="0" y="-123825"/>
              <a:ext cx="1350336" cy="226447"/>
            </a:xfrm>
            <a:prstGeom prst="rect">
              <a:avLst/>
            </a:prstGeom>
          </p:spPr>
          <p:txBody>
            <a:bodyPr lIns="205253" tIns="205253" rIns="205253" bIns="205253" rtlCol="0" anchor="ctr"/>
            <a:lstStyle/>
            <a:p>
              <a:pPr algn="ctr">
                <a:lnSpc>
                  <a:spcPts val="6787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E1169BD-FD3C-D20E-7111-4D655F7D24ED}"/>
              </a:ext>
            </a:extLst>
          </p:cNvPr>
          <p:cNvGrpSpPr/>
          <p:nvPr/>
        </p:nvGrpSpPr>
        <p:grpSpPr>
          <a:xfrm>
            <a:off x="347539" y="20729941"/>
            <a:ext cx="10156978" cy="1156979"/>
            <a:chOff x="0" y="0"/>
            <a:chExt cx="1350336" cy="102622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D27DBD6-6F26-7D71-E96B-8E7ADF4AB05E}"/>
                </a:ext>
              </a:extLst>
            </p:cNvPr>
            <p:cNvSpPr/>
            <p:nvPr/>
          </p:nvSpPr>
          <p:spPr>
            <a:xfrm>
              <a:off x="0" y="0"/>
              <a:ext cx="1350336" cy="102622"/>
            </a:xfrm>
            <a:custGeom>
              <a:avLst/>
              <a:gdLst/>
              <a:ahLst/>
              <a:cxnLst/>
              <a:rect l="l" t="t" r="r" b="b"/>
              <a:pathLst>
                <a:path w="1350336" h="102622">
                  <a:moveTo>
                    <a:pt x="26711" y="0"/>
                  </a:moveTo>
                  <a:lnTo>
                    <a:pt x="1323625" y="0"/>
                  </a:lnTo>
                  <a:cubicBezTo>
                    <a:pt x="1330709" y="0"/>
                    <a:pt x="1337503" y="2814"/>
                    <a:pt x="1342512" y="7823"/>
                  </a:cubicBezTo>
                  <a:cubicBezTo>
                    <a:pt x="1347522" y="12833"/>
                    <a:pt x="1350336" y="19627"/>
                    <a:pt x="1350336" y="26711"/>
                  </a:cubicBezTo>
                  <a:lnTo>
                    <a:pt x="1350336" y="75911"/>
                  </a:lnTo>
                  <a:cubicBezTo>
                    <a:pt x="1350336" y="82995"/>
                    <a:pt x="1347522" y="89789"/>
                    <a:pt x="1342512" y="94799"/>
                  </a:cubicBezTo>
                  <a:cubicBezTo>
                    <a:pt x="1337503" y="99808"/>
                    <a:pt x="1330709" y="102622"/>
                    <a:pt x="1323625" y="102622"/>
                  </a:cubicBezTo>
                  <a:lnTo>
                    <a:pt x="26711" y="102622"/>
                  </a:lnTo>
                  <a:cubicBezTo>
                    <a:pt x="19627" y="102622"/>
                    <a:pt x="12833" y="99808"/>
                    <a:pt x="7823" y="94799"/>
                  </a:cubicBezTo>
                  <a:cubicBezTo>
                    <a:pt x="2814" y="89789"/>
                    <a:pt x="0" y="82995"/>
                    <a:pt x="0" y="75911"/>
                  </a:cubicBezTo>
                  <a:lnTo>
                    <a:pt x="0" y="26711"/>
                  </a:lnTo>
                  <a:cubicBezTo>
                    <a:pt x="0" y="19627"/>
                    <a:pt x="2814" y="12833"/>
                    <a:pt x="7823" y="7823"/>
                  </a:cubicBezTo>
                  <a:cubicBezTo>
                    <a:pt x="12833" y="2814"/>
                    <a:pt x="19627" y="0"/>
                    <a:pt x="26711" y="0"/>
                  </a:cubicBezTo>
                  <a:close/>
                </a:path>
              </a:pathLst>
            </a:custGeom>
            <a:solidFill>
              <a:srgbClr val="3A506B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C9817CB4-1846-C5EB-3AF7-3DD18EBE4425}"/>
                </a:ext>
              </a:extLst>
            </p:cNvPr>
            <p:cNvSpPr txBox="1"/>
            <p:nvPr/>
          </p:nvSpPr>
          <p:spPr>
            <a:xfrm>
              <a:off x="0" y="-123825"/>
              <a:ext cx="1350336" cy="226447"/>
            </a:xfrm>
            <a:prstGeom prst="rect">
              <a:avLst/>
            </a:prstGeom>
          </p:spPr>
          <p:txBody>
            <a:bodyPr lIns="205253" tIns="205253" rIns="205253" bIns="205253" rtlCol="0" anchor="ctr"/>
            <a:lstStyle/>
            <a:p>
              <a:pPr algn="ctr">
                <a:lnSpc>
                  <a:spcPts val="6787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C7A3FA44-7839-CCBD-3026-D5A7CC2B7C92}"/>
              </a:ext>
            </a:extLst>
          </p:cNvPr>
          <p:cNvGrpSpPr/>
          <p:nvPr/>
        </p:nvGrpSpPr>
        <p:grpSpPr>
          <a:xfrm>
            <a:off x="11638383" y="17185459"/>
            <a:ext cx="9665781" cy="1156979"/>
            <a:chOff x="0" y="0"/>
            <a:chExt cx="1350336" cy="102622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D3354D6-F9E9-FEF6-82AE-B88FF2656FC5}"/>
                </a:ext>
              </a:extLst>
            </p:cNvPr>
            <p:cNvSpPr/>
            <p:nvPr/>
          </p:nvSpPr>
          <p:spPr>
            <a:xfrm>
              <a:off x="0" y="0"/>
              <a:ext cx="1350336" cy="102622"/>
            </a:xfrm>
            <a:custGeom>
              <a:avLst/>
              <a:gdLst/>
              <a:ahLst/>
              <a:cxnLst/>
              <a:rect l="l" t="t" r="r" b="b"/>
              <a:pathLst>
                <a:path w="1350336" h="102622">
                  <a:moveTo>
                    <a:pt x="26711" y="0"/>
                  </a:moveTo>
                  <a:lnTo>
                    <a:pt x="1323625" y="0"/>
                  </a:lnTo>
                  <a:cubicBezTo>
                    <a:pt x="1330709" y="0"/>
                    <a:pt x="1337503" y="2814"/>
                    <a:pt x="1342512" y="7823"/>
                  </a:cubicBezTo>
                  <a:cubicBezTo>
                    <a:pt x="1347522" y="12833"/>
                    <a:pt x="1350336" y="19627"/>
                    <a:pt x="1350336" y="26711"/>
                  </a:cubicBezTo>
                  <a:lnTo>
                    <a:pt x="1350336" y="75911"/>
                  </a:lnTo>
                  <a:cubicBezTo>
                    <a:pt x="1350336" y="82995"/>
                    <a:pt x="1347522" y="89789"/>
                    <a:pt x="1342512" y="94799"/>
                  </a:cubicBezTo>
                  <a:cubicBezTo>
                    <a:pt x="1337503" y="99808"/>
                    <a:pt x="1330709" y="102622"/>
                    <a:pt x="1323625" y="102622"/>
                  </a:cubicBezTo>
                  <a:lnTo>
                    <a:pt x="26711" y="102622"/>
                  </a:lnTo>
                  <a:cubicBezTo>
                    <a:pt x="19627" y="102622"/>
                    <a:pt x="12833" y="99808"/>
                    <a:pt x="7823" y="94799"/>
                  </a:cubicBezTo>
                  <a:cubicBezTo>
                    <a:pt x="2814" y="89789"/>
                    <a:pt x="0" y="82995"/>
                    <a:pt x="0" y="75911"/>
                  </a:cubicBezTo>
                  <a:lnTo>
                    <a:pt x="0" y="26711"/>
                  </a:lnTo>
                  <a:cubicBezTo>
                    <a:pt x="0" y="19627"/>
                    <a:pt x="2814" y="12833"/>
                    <a:pt x="7823" y="7823"/>
                  </a:cubicBezTo>
                  <a:cubicBezTo>
                    <a:pt x="12833" y="2814"/>
                    <a:pt x="19627" y="0"/>
                    <a:pt x="26711" y="0"/>
                  </a:cubicBezTo>
                  <a:close/>
                </a:path>
              </a:pathLst>
            </a:custGeom>
            <a:solidFill>
              <a:srgbClr val="3A506B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13937658-9325-C546-6402-DBFB500A0966}"/>
                </a:ext>
              </a:extLst>
            </p:cNvPr>
            <p:cNvSpPr txBox="1"/>
            <p:nvPr/>
          </p:nvSpPr>
          <p:spPr>
            <a:xfrm>
              <a:off x="0" y="-123825"/>
              <a:ext cx="1350336" cy="226447"/>
            </a:xfrm>
            <a:prstGeom prst="rect">
              <a:avLst/>
            </a:prstGeom>
          </p:spPr>
          <p:txBody>
            <a:bodyPr lIns="205253" tIns="205253" rIns="205253" bIns="205253" rtlCol="0" anchor="ctr"/>
            <a:lstStyle/>
            <a:p>
              <a:pPr algn="ctr">
                <a:lnSpc>
                  <a:spcPts val="6787"/>
                </a:lnSpc>
              </a:pPr>
              <a:endParaRPr/>
            </a:p>
          </p:txBody>
        </p:sp>
      </p:grpSp>
      <p:sp>
        <p:nvSpPr>
          <p:cNvPr id="21" name="TextBox 26">
            <a:extLst>
              <a:ext uri="{FF2B5EF4-FFF2-40B4-BE49-F238E27FC236}">
                <a16:creationId xmlns:a16="http://schemas.microsoft.com/office/drawing/2014/main" id="{E4497AF8-4C2B-0D91-D527-709DC9B73561}"/>
              </a:ext>
            </a:extLst>
          </p:cNvPr>
          <p:cNvSpPr txBox="1"/>
          <p:nvPr/>
        </p:nvSpPr>
        <p:spPr>
          <a:xfrm>
            <a:off x="724209" y="22362277"/>
            <a:ext cx="8073664" cy="72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222"/>
              </a:lnSpc>
              <a:spcBef>
                <a:spcPct val="0"/>
              </a:spcBef>
            </a:pPr>
            <a:r>
              <a:rPr lang="en-US" sz="444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4444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proteína</a:t>
            </a:r>
            <a:r>
              <a:rPr lang="en-US" sz="444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44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recombinante</a:t>
            </a:r>
            <a:r>
              <a:rPr lang="en-US" sz="444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....</a:t>
            </a:r>
          </a:p>
        </p:txBody>
      </p:sp>
      <p:sp>
        <p:nvSpPr>
          <p:cNvPr id="22" name="TextBox 27">
            <a:extLst>
              <a:ext uri="{FF2B5EF4-FFF2-40B4-BE49-F238E27FC236}">
                <a16:creationId xmlns:a16="http://schemas.microsoft.com/office/drawing/2014/main" id="{92655E0D-5147-882C-CB03-2DADD85ACB3F}"/>
              </a:ext>
            </a:extLst>
          </p:cNvPr>
          <p:cNvSpPr txBox="1"/>
          <p:nvPr/>
        </p:nvSpPr>
        <p:spPr>
          <a:xfrm>
            <a:off x="0" y="3729988"/>
            <a:ext cx="21599524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UTILIZAÇÃO DA SAPONINA COMO ADJUVANTE EM DIFERENTES FORMULAÇÕES VACINAIS CONTRA O CARRAPATO</a:t>
            </a:r>
          </a:p>
          <a:p>
            <a:pPr algn="ctr"/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i="1" dirty="0" err="1">
                <a:solidFill>
                  <a:srgbClr val="000000"/>
                </a:solidFill>
                <a:latin typeface="Arial" panose="020B0604020202020204" pitchFamily="34" charset="0"/>
                <a:ea typeface="Arial Bold Italics"/>
                <a:cs typeface="Arial" panose="020B0604020202020204" pitchFamily="34" charset="0"/>
                <a:sym typeface="Arial Bold Italics"/>
              </a:rPr>
              <a:t>Amblyomma</a:t>
            </a:r>
            <a:r>
              <a:rPr lang="en-US" sz="4500" i="1" dirty="0">
                <a:solidFill>
                  <a:srgbClr val="000000"/>
                </a:solidFill>
                <a:latin typeface="Arial" panose="020B0604020202020204" pitchFamily="34" charset="0"/>
                <a:ea typeface="Arial Bold Italics"/>
                <a:cs typeface="Arial" panose="020B0604020202020204" pitchFamily="34" charset="0"/>
                <a:sym typeface="Arial Bold Italics"/>
              </a:rPr>
              <a:t> </a:t>
            </a:r>
            <a:r>
              <a:rPr lang="en-US" sz="4500" i="1" dirty="0" err="1">
                <a:solidFill>
                  <a:srgbClr val="000000"/>
                </a:solidFill>
                <a:latin typeface="Arial" panose="020B0604020202020204" pitchFamily="34" charset="0"/>
                <a:ea typeface="Arial Bold Italics"/>
                <a:cs typeface="Arial" panose="020B0604020202020204" pitchFamily="34" charset="0"/>
                <a:sym typeface="Arial Bold Italics"/>
              </a:rPr>
              <a:t>sculptum</a:t>
            </a:r>
            <a:r>
              <a:rPr lang="en-US" sz="4500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 </a:t>
            </a:r>
          </a:p>
        </p:txBody>
      </p: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FB923324-B1CC-C896-8A27-2411279B57F3}"/>
              </a:ext>
            </a:extLst>
          </p:cNvPr>
          <p:cNvGrpSpPr/>
          <p:nvPr/>
        </p:nvGrpSpPr>
        <p:grpSpPr>
          <a:xfrm>
            <a:off x="306541" y="8758379"/>
            <a:ext cx="10165859" cy="1204700"/>
            <a:chOff x="-4528560" y="7354084"/>
            <a:chExt cx="15223901" cy="1256695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84CA1385-D9CF-A10A-BE18-04532CB19A8D}"/>
                </a:ext>
              </a:extLst>
            </p:cNvPr>
            <p:cNvGrpSpPr/>
            <p:nvPr/>
          </p:nvGrpSpPr>
          <p:grpSpPr>
            <a:xfrm>
              <a:off x="-4528560" y="7453800"/>
              <a:ext cx="15223901" cy="1156979"/>
              <a:chOff x="0" y="0"/>
              <a:chExt cx="1350336" cy="102622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5A9E701C-7A96-D56E-A53D-B93C0DC79814}"/>
                  </a:ext>
                </a:extLst>
              </p:cNvPr>
              <p:cNvSpPr/>
              <p:nvPr/>
            </p:nvSpPr>
            <p:spPr>
              <a:xfrm>
                <a:off x="0" y="0"/>
                <a:ext cx="1350336" cy="102622"/>
              </a:xfrm>
              <a:custGeom>
                <a:avLst/>
                <a:gdLst/>
                <a:ahLst/>
                <a:cxnLst/>
                <a:rect l="l" t="t" r="r" b="b"/>
                <a:pathLst>
                  <a:path w="1350336" h="102622">
                    <a:moveTo>
                      <a:pt x="26711" y="0"/>
                    </a:moveTo>
                    <a:lnTo>
                      <a:pt x="1323625" y="0"/>
                    </a:lnTo>
                    <a:cubicBezTo>
                      <a:pt x="1330709" y="0"/>
                      <a:pt x="1337503" y="2814"/>
                      <a:pt x="1342512" y="7823"/>
                    </a:cubicBezTo>
                    <a:cubicBezTo>
                      <a:pt x="1347522" y="12833"/>
                      <a:pt x="1350336" y="19627"/>
                      <a:pt x="1350336" y="26711"/>
                    </a:cubicBezTo>
                    <a:lnTo>
                      <a:pt x="1350336" y="75911"/>
                    </a:lnTo>
                    <a:cubicBezTo>
                      <a:pt x="1350336" y="82995"/>
                      <a:pt x="1347522" y="89789"/>
                      <a:pt x="1342512" y="94799"/>
                    </a:cubicBezTo>
                    <a:cubicBezTo>
                      <a:pt x="1337503" y="99808"/>
                      <a:pt x="1330709" y="102622"/>
                      <a:pt x="1323625" y="102622"/>
                    </a:cubicBezTo>
                    <a:lnTo>
                      <a:pt x="26711" y="102622"/>
                    </a:lnTo>
                    <a:cubicBezTo>
                      <a:pt x="19627" y="102622"/>
                      <a:pt x="12833" y="99808"/>
                      <a:pt x="7823" y="94799"/>
                    </a:cubicBezTo>
                    <a:cubicBezTo>
                      <a:pt x="2814" y="89789"/>
                      <a:pt x="0" y="82995"/>
                      <a:pt x="0" y="75911"/>
                    </a:cubicBezTo>
                    <a:lnTo>
                      <a:pt x="0" y="26711"/>
                    </a:lnTo>
                    <a:cubicBezTo>
                      <a:pt x="0" y="19627"/>
                      <a:pt x="2814" y="12833"/>
                      <a:pt x="7823" y="7823"/>
                    </a:cubicBezTo>
                    <a:cubicBezTo>
                      <a:pt x="12833" y="2814"/>
                      <a:pt x="19627" y="0"/>
                      <a:pt x="26711" y="0"/>
                    </a:cubicBezTo>
                    <a:close/>
                  </a:path>
                </a:pathLst>
              </a:custGeom>
              <a:solidFill>
                <a:srgbClr val="3A506B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6F6AD060-8B84-B2F1-4BBD-382E8B51077A}"/>
                  </a:ext>
                </a:extLst>
              </p:cNvPr>
              <p:cNvSpPr txBox="1"/>
              <p:nvPr/>
            </p:nvSpPr>
            <p:spPr>
              <a:xfrm>
                <a:off x="0" y="-123825"/>
                <a:ext cx="1350336" cy="226447"/>
              </a:xfrm>
              <a:prstGeom prst="rect">
                <a:avLst/>
              </a:prstGeom>
            </p:spPr>
            <p:txBody>
              <a:bodyPr lIns="205253" tIns="205253" rIns="205253" bIns="205253" rtlCol="0" anchor="ctr"/>
              <a:lstStyle/>
              <a:p>
                <a:pPr algn="ctr">
                  <a:lnSpc>
                    <a:spcPts val="6787"/>
                  </a:lnSpc>
                </a:pPr>
                <a:endParaRPr/>
              </a:p>
            </p:txBody>
          </p:sp>
        </p:grpSp>
        <p:sp>
          <p:nvSpPr>
            <p:cNvPr id="23" name="TextBox 29">
              <a:extLst>
                <a:ext uri="{FF2B5EF4-FFF2-40B4-BE49-F238E27FC236}">
                  <a16:creationId xmlns:a16="http://schemas.microsoft.com/office/drawing/2014/main" id="{5C8AF1A2-FA35-5106-E160-7156D82A3683}"/>
                </a:ext>
              </a:extLst>
            </p:cNvPr>
            <p:cNvSpPr txBox="1"/>
            <p:nvPr/>
          </p:nvSpPr>
          <p:spPr>
            <a:xfrm>
              <a:off x="-4528560" y="7354084"/>
              <a:ext cx="15223901" cy="11238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616"/>
                </a:lnSpc>
              </a:pPr>
              <a:r>
                <a:rPr lang="en-US" sz="50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INTRODUÇÃO</a:t>
              </a:r>
            </a:p>
          </p:txBody>
        </p:sp>
      </p:grpSp>
      <p:sp>
        <p:nvSpPr>
          <p:cNvPr id="24" name="TextBox 30">
            <a:extLst>
              <a:ext uri="{FF2B5EF4-FFF2-40B4-BE49-F238E27FC236}">
                <a16:creationId xmlns:a16="http://schemas.microsoft.com/office/drawing/2014/main" id="{E9BE0A5B-CAEB-538D-D7CD-919E4E278792}"/>
              </a:ext>
            </a:extLst>
          </p:cNvPr>
          <p:cNvSpPr txBox="1"/>
          <p:nvPr/>
        </p:nvSpPr>
        <p:spPr>
          <a:xfrm>
            <a:off x="338657" y="16257360"/>
            <a:ext cx="10165860" cy="1069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16"/>
              </a:lnSpc>
            </a:pPr>
            <a:r>
              <a:rPr lang="en-US" sz="50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OBJETIVO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105B9D65-90D6-2868-73AD-3A8F57A0FA52}"/>
              </a:ext>
            </a:extLst>
          </p:cNvPr>
          <p:cNvSpPr txBox="1"/>
          <p:nvPr/>
        </p:nvSpPr>
        <p:spPr>
          <a:xfrm>
            <a:off x="11760343" y="7363613"/>
            <a:ext cx="15101941" cy="1069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16"/>
              </a:lnSpc>
            </a:pPr>
            <a:r>
              <a:rPr lang="en-US" sz="50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RESULTADOS</a:t>
            </a:r>
          </a:p>
        </p:txBody>
      </p:sp>
      <p:sp>
        <p:nvSpPr>
          <p:cNvPr id="26" name="TextBox 32">
            <a:extLst>
              <a:ext uri="{FF2B5EF4-FFF2-40B4-BE49-F238E27FC236}">
                <a16:creationId xmlns:a16="http://schemas.microsoft.com/office/drawing/2014/main" id="{063F4A27-89C1-2483-EEC4-937BAF2AC5D2}"/>
              </a:ext>
            </a:extLst>
          </p:cNvPr>
          <p:cNvSpPr txBox="1"/>
          <p:nvPr/>
        </p:nvSpPr>
        <p:spPr>
          <a:xfrm>
            <a:off x="8609283" y="22325419"/>
            <a:ext cx="15223901" cy="1069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16"/>
              </a:lnSpc>
            </a:pPr>
            <a:r>
              <a:rPr lang="en-US" sz="50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REFERÊNCIAS</a:t>
            </a:r>
          </a:p>
        </p:txBody>
      </p:sp>
      <p:sp>
        <p:nvSpPr>
          <p:cNvPr id="27" name="TextBox 33">
            <a:extLst>
              <a:ext uri="{FF2B5EF4-FFF2-40B4-BE49-F238E27FC236}">
                <a16:creationId xmlns:a16="http://schemas.microsoft.com/office/drawing/2014/main" id="{FB6A363A-077D-393D-D2CD-F020D3B96576}"/>
              </a:ext>
            </a:extLst>
          </p:cNvPr>
          <p:cNvSpPr txBox="1"/>
          <p:nvPr/>
        </p:nvSpPr>
        <p:spPr>
          <a:xfrm>
            <a:off x="551931" y="10274214"/>
            <a:ext cx="9739311" cy="2353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 i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Amblyomma</a:t>
            </a:r>
            <a:r>
              <a:rPr lang="en-US" sz="45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i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sculptum</a:t>
            </a:r>
            <a:r>
              <a:rPr lang="en-US" sz="45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um carrapato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relevante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medicina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veterinária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transmitindo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45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Rickettsia </a:t>
            </a:r>
            <a:r>
              <a:rPr lang="en-US" sz="4500" i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rickettsii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</a:p>
        </p:txBody>
      </p:sp>
      <p:sp>
        <p:nvSpPr>
          <p:cNvPr id="28" name="TextBox 34">
            <a:extLst>
              <a:ext uri="{FF2B5EF4-FFF2-40B4-BE49-F238E27FC236}">
                <a16:creationId xmlns:a16="http://schemas.microsoft.com/office/drawing/2014/main" id="{96D66054-6287-CA32-7F1D-DF7C88BC1050}"/>
              </a:ext>
            </a:extLst>
          </p:cNvPr>
          <p:cNvSpPr txBox="1"/>
          <p:nvPr/>
        </p:nvSpPr>
        <p:spPr>
          <a:xfrm>
            <a:off x="724209" y="18018261"/>
            <a:ext cx="8122174" cy="72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222"/>
              </a:lnSpc>
              <a:spcBef>
                <a:spcPct val="0"/>
              </a:spcBef>
            </a:pPr>
            <a:r>
              <a:rPr lang="en-US" sz="444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Neste </a:t>
            </a:r>
            <a:r>
              <a:rPr lang="en-US" sz="4444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trabalho</a:t>
            </a:r>
            <a:r>
              <a:rPr lang="en-US" sz="444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 </a:t>
            </a:r>
            <a:r>
              <a:rPr lang="en-US" sz="4444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en-US" sz="444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......</a:t>
            </a:r>
          </a:p>
        </p:txBody>
      </p:sp>
      <p:sp>
        <p:nvSpPr>
          <p:cNvPr id="29" name="TextBox 35">
            <a:extLst>
              <a:ext uri="{FF2B5EF4-FFF2-40B4-BE49-F238E27FC236}">
                <a16:creationId xmlns:a16="http://schemas.microsoft.com/office/drawing/2014/main" id="{1014F226-912C-36B6-BE51-E8F9715C8950}"/>
              </a:ext>
            </a:extLst>
          </p:cNvPr>
          <p:cNvSpPr txBox="1"/>
          <p:nvPr/>
        </p:nvSpPr>
        <p:spPr>
          <a:xfrm>
            <a:off x="-1325701" y="20602577"/>
            <a:ext cx="13421463" cy="1069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16"/>
              </a:lnSpc>
            </a:pPr>
            <a:r>
              <a:rPr lang="en-US" sz="50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MATERIAL E MÉTODOS</a:t>
            </a:r>
          </a:p>
        </p:txBody>
      </p:sp>
      <p:sp>
        <p:nvSpPr>
          <p:cNvPr id="30" name="TextBox 36">
            <a:extLst>
              <a:ext uri="{FF2B5EF4-FFF2-40B4-BE49-F238E27FC236}">
                <a16:creationId xmlns:a16="http://schemas.microsoft.com/office/drawing/2014/main" id="{B6F4BA8F-4037-7011-1582-BE50EAF530FB}"/>
              </a:ext>
            </a:extLst>
          </p:cNvPr>
          <p:cNvSpPr txBox="1"/>
          <p:nvPr/>
        </p:nvSpPr>
        <p:spPr>
          <a:xfrm>
            <a:off x="8503981" y="17139674"/>
            <a:ext cx="15101941" cy="1069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16"/>
              </a:lnSpc>
            </a:pPr>
            <a:r>
              <a:rPr lang="en-US" sz="50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CONCLUSÃO</a:t>
            </a:r>
          </a:p>
        </p:txBody>
      </p:sp>
      <p:sp>
        <p:nvSpPr>
          <p:cNvPr id="31" name="TextBox 37">
            <a:extLst>
              <a:ext uri="{FF2B5EF4-FFF2-40B4-BE49-F238E27FC236}">
                <a16:creationId xmlns:a16="http://schemas.microsoft.com/office/drawing/2014/main" id="{5714C49B-9D8E-D981-0DD7-7A775B5780E1}"/>
              </a:ext>
            </a:extLst>
          </p:cNvPr>
          <p:cNvSpPr txBox="1"/>
          <p:nvPr/>
        </p:nvSpPr>
        <p:spPr>
          <a:xfrm>
            <a:off x="11441405" y="10349288"/>
            <a:ext cx="9227091" cy="2316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222"/>
              </a:lnSpc>
              <a:spcBef>
                <a:spcPct val="0"/>
              </a:spcBef>
            </a:pPr>
            <a:r>
              <a:rPr lang="en-US" sz="4444" dirty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A </a:t>
            </a:r>
            <a:r>
              <a:rPr lang="en-US" sz="4444" dirty="0" err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proteína</a:t>
            </a:r>
            <a:r>
              <a:rPr lang="en-US" sz="4444" dirty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4444" dirty="0" err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recombinante</a:t>
            </a:r>
            <a:r>
              <a:rPr lang="en-US" sz="4444" dirty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4444" dirty="0" err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foi</a:t>
            </a:r>
            <a:r>
              <a:rPr lang="en-US" sz="4444" dirty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4444" dirty="0" err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produzida</a:t>
            </a:r>
            <a:r>
              <a:rPr lang="en-US" sz="4444" dirty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 e </a:t>
            </a:r>
            <a:r>
              <a:rPr lang="en-US" sz="4444" dirty="0" err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purificada</a:t>
            </a:r>
            <a:r>
              <a:rPr lang="en-US" sz="4444" dirty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 com </a:t>
            </a:r>
            <a:r>
              <a:rPr lang="en-US" sz="4444" dirty="0" err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sucesso</a:t>
            </a:r>
            <a:r>
              <a:rPr lang="en-US" sz="4444" dirty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, .....</a:t>
            </a:r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id="{FABE55FE-AE54-A55C-EE04-EB69ED26E800}"/>
              </a:ext>
            </a:extLst>
          </p:cNvPr>
          <p:cNvSpPr txBox="1"/>
          <p:nvPr/>
        </p:nvSpPr>
        <p:spPr>
          <a:xfrm>
            <a:off x="12358056" y="18646135"/>
            <a:ext cx="14095966" cy="72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222"/>
              </a:lnSpc>
              <a:spcBef>
                <a:spcPct val="0"/>
              </a:spcBef>
            </a:pPr>
            <a:r>
              <a:rPr lang="en-US" sz="4444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Os experimentos ....</a:t>
            </a:r>
          </a:p>
        </p:txBody>
      </p:sp>
      <p:grpSp>
        <p:nvGrpSpPr>
          <p:cNvPr id="33" name="Group 39">
            <a:extLst>
              <a:ext uri="{FF2B5EF4-FFF2-40B4-BE49-F238E27FC236}">
                <a16:creationId xmlns:a16="http://schemas.microsoft.com/office/drawing/2014/main" id="{D15B2CFA-CFA2-D046-1DC4-D5DA57080A11}"/>
              </a:ext>
            </a:extLst>
          </p:cNvPr>
          <p:cNvGrpSpPr/>
          <p:nvPr/>
        </p:nvGrpSpPr>
        <p:grpSpPr>
          <a:xfrm>
            <a:off x="13653460" y="23233798"/>
            <a:ext cx="6119805" cy="6718804"/>
            <a:chOff x="-372750" y="-264704"/>
            <a:chExt cx="542817" cy="595947"/>
          </a:xfrm>
        </p:grpSpPr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C49DA0E0-2646-0CE7-4A1F-638D9E33DF45}"/>
                </a:ext>
              </a:extLst>
            </p:cNvPr>
            <p:cNvSpPr/>
            <p:nvPr/>
          </p:nvSpPr>
          <p:spPr>
            <a:xfrm>
              <a:off x="-372750" y="-196745"/>
              <a:ext cx="541008" cy="472122"/>
            </a:xfrm>
            <a:custGeom>
              <a:avLst/>
              <a:gdLst/>
              <a:ahLst/>
              <a:cxnLst/>
              <a:rect l="l" t="t" r="r" b="b"/>
              <a:pathLst>
                <a:path w="541008" h="472122">
                  <a:moveTo>
                    <a:pt x="66670" y="0"/>
                  </a:moveTo>
                  <a:lnTo>
                    <a:pt x="474338" y="0"/>
                  </a:lnTo>
                  <a:cubicBezTo>
                    <a:pt x="511159" y="0"/>
                    <a:pt x="541008" y="29849"/>
                    <a:pt x="541008" y="66670"/>
                  </a:cubicBezTo>
                  <a:lnTo>
                    <a:pt x="541008" y="405452"/>
                  </a:lnTo>
                  <a:cubicBezTo>
                    <a:pt x="541008" y="423134"/>
                    <a:pt x="533984" y="440092"/>
                    <a:pt x="521481" y="452595"/>
                  </a:cubicBezTo>
                  <a:cubicBezTo>
                    <a:pt x="508978" y="465098"/>
                    <a:pt x="492020" y="472122"/>
                    <a:pt x="474338" y="472122"/>
                  </a:cubicBezTo>
                  <a:lnTo>
                    <a:pt x="66670" y="472122"/>
                  </a:lnTo>
                  <a:cubicBezTo>
                    <a:pt x="48988" y="472122"/>
                    <a:pt x="32030" y="465098"/>
                    <a:pt x="19527" y="452595"/>
                  </a:cubicBezTo>
                  <a:cubicBezTo>
                    <a:pt x="7024" y="440092"/>
                    <a:pt x="0" y="423134"/>
                    <a:pt x="0" y="405452"/>
                  </a:cubicBezTo>
                  <a:lnTo>
                    <a:pt x="0" y="66670"/>
                  </a:lnTo>
                  <a:cubicBezTo>
                    <a:pt x="0" y="48988"/>
                    <a:pt x="7024" y="32030"/>
                    <a:pt x="19527" y="19527"/>
                  </a:cubicBezTo>
                  <a:cubicBezTo>
                    <a:pt x="32030" y="7024"/>
                    <a:pt x="48988" y="0"/>
                    <a:pt x="66670" y="0"/>
                  </a:cubicBezTo>
                  <a:close/>
                </a:path>
              </a:pathLst>
            </a:custGeom>
            <a:solidFill>
              <a:srgbClr val="FFFFFF"/>
            </a:solidFill>
            <a:ln w="133350" cap="rnd">
              <a:solidFill>
                <a:srgbClr val="CB991C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TextBox 41">
              <a:extLst>
                <a:ext uri="{FF2B5EF4-FFF2-40B4-BE49-F238E27FC236}">
                  <a16:creationId xmlns:a16="http://schemas.microsoft.com/office/drawing/2014/main" id="{891C365C-C29B-C1F9-126E-8BBCD3467ECE}"/>
                </a:ext>
              </a:extLst>
            </p:cNvPr>
            <p:cNvSpPr txBox="1"/>
            <p:nvPr/>
          </p:nvSpPr>
          <p:spPr>
            <a:xfrm>
              <a:off x="-370941" y="-264704"/>
              <a:ext cx="541008" cy="595947"/>
            </a:xfrm>
            <a:prstGeom prst="rect">
              <a:avLst/>
            </a:prstGeom>
          </p:spPr>
          <p:txBody>
            <a:bodyPr lIns="205253" tIns="205253" rIns="205253" bIns="205253" rtlCol="0" anchor="ctr"/>
            <a:lstStyle/>
            <a:p>
              <a:pPr algn="ctr">
                <a:lnSpc>
                  <a:spcPts val="6787"/>
                </a:lnSpc>
              </a:pPr>
              <a:r>
                <a:rPr lang="en-US" sz="4848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QR CODE</a:t>
              </a:r>
            </a:p>
          </p:txBody>
        </p:sp>
      </p:grpSp>
      <p:sp>
        <p:nvSpPr>
          <p:cNvPr id="37" name="Freeform 24">
            <a:extLst>
              <a:ext uri="{FF2B5EF4-FFF2-40B4-BE49-F238E27FC236}">
                <a16:creationId xmlns:a16="http://schemas.microsoft.com/office/drawing/2014/main" id="{0AF34BE4-45E5-0ED6-120A-175F1832B879}"/>
              </a:ext>
            </a:extLst>
          </p:cNvPr>
          <p:cNvSpPr/>
          <p:nvPr/>
        </p:nvSpPr>
        <p:spPr>
          <a:xfrm>
            <a:off x="36648" y="28497726"/>
            <a:ext cx="3930556" cy="2780868"/>
          </a:xfrm>
          <a:custGeom>
            <a:avLst/>
            <a:gdLst/>
            <a:ahLst/>
            <a:cxnLst/>
            <a:rect l="l" t="t" r="r" b="b"/>
            <a:pathLst>
              <a:path w="3930556" h="2780868">
                <a:moveTo>
                  <a:pt x="0" y="0"/>
                </a:moveTo>
                <a:lnTo>
                  <a:pt x="3930556" y="0"/>
                </a:lnTo>
                <a:lnTo>
                  <a:pt x="3930556" y="2780869"/>
                </a:lnTo>
                <a:lnTo>
                  <a:pt x="0" y="27808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8" name="Freeform 25">
            <a:extLst>
              <a:ext uri="{FF2B5EF4-FFF2-40B4-BE49-F238E27FC236}">
                <a16:creationId xmlns:a16="http://schemas.microsoft.com/office/drawing/2014/main" id="{FE83D0E8-83E0-0840-4BE3-094174B63352}"/>
              </a:ext>
            </a:extLst>
          </p:cNvPr>
          <p:cNvSpPr/>
          <p:nvPr/>
        </p:nvSpPr>
        <p:spPr>
          <a:xfrm>
            <a:off x="3258952" y="29087920"/>
            <a:ext cx="5382447" cy="1655103"/>
          </a:xfrm>
          <a:custGeom>
            <a:avLst/>
            <a:gdLst/>
            <a:ahLst/>
            <a:cxnLst/>
            <a:rect l="l" t="t" r="r" b="b"/>
            <a:pathLst>
              <a:path w="5382447" h="1655103">
                <a:moveTo>
                  <a:pt x="0" y="0"/>
                </a:moveTo>
                <a:lnTo>
                  <a:pt x="5382447" y="0"/>
                </a:lnTo>
                <a:lnTo>
                  <a:pt x="5382447" y="1655103"/>
                </a:lnTo>
                <a:lnTo>
                  <a:pt x="0" y="1655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9" name="TextBox 58">
            <a:extLst>
              <a:ext uri="{FF2B5EF4-FFF2-40B4-BE49-F238E27FC236}">
                <a16:creationId xmlns:a16="http://schemas.microsoft.com/office/drawing/2014/main" id="{9C82EDC3-8D89-109C-C2F2-B59B4C054EAB}"/>
              </a:ext>
            </a:extLst>
          </p:cNvPr>
          <p:cNvSpPr txBox="1"/>
          <p:nvPr/>
        </p:nvSpPr>
        <p:spPr>
          <a:xfrm>
            <a:off x="-3241768" y="27936448"/>
            <a:ext cx="8985072" cy="8450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69"/>
              </a:lnSpc>
              <a:spcBef>
                <a:spcPct val="0"/>
              </a:spcBef>
            </a:pPr>
            <a:r>
              <a:rPr lang="en-US" sz="497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Apoio</a:t>
            </a:r>
            <a:r>
              <a:rPr lang="en-US" sz="497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</p:txBody>
      </p:sp>
      <p:sp>
        <p:nvSpPr>
          <p:cNvPr id="40" name="Freeform 61">
            <a:extLst>
              <a:ext uri="{FF2B5EF4-FFF2-40B4-BE49-F238E27FC236}">
                <a16:creationId xmlns:a16="http://schemas.microsoft.com/office/drawing/2014/main" id="{7837ECF9-F2FE-18CA-F01B-8D5A43476F73}"/>
              </a:ext>
            </a:extLst>
          </p:cNvPr>
          <p:cNvSpPr/>
          <p:nvPr/>
        </p:nvSpPr>
        <p:spPr>
          <a:xfrm>
            <a:off x="8846383" y="29322760"/>
            <a:ext cx="3522681" cy="1488333"/>
          </a:xfrm>
          <a:custGeom>
            <a:avLst/>
            <a:gdLst/>
            <a:ahLst/>
            <a:cxnLst/>
            <a:rect l="l" t="t" r="r" b="b"/>
            <a:pathLst>
              <a:path w="3522681" h="1488333">
                <a:moveTo>
                  <a:pt x="0" y="0"/>
                </a:moveTo>
                <a:lnTo>
                  <a:pt x="3522681" y="0"/>
                </a:lnTo>
                <a:lnTo>
                  <a:pt x="3522681" y="1488333"/>
                </a:lnTo>
                <a:lnTo>
                  <a:pt x="0" y="1488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10A6D987-D62B-6A25-7D3F-380BE18E90D3}"/>
              </a:ext>
            </a:extLst>
          </p:cNvPr>
          <p:cNvGrpSpPr/>
          <p:nvPr/>
        </p:nvGrpSpPr>
        <p:grpSpPr>
          <a:xfrm>
            <a:off x="11138305" y="8721263"/>
            <a:ext cx="10165859" cy="1204700"/>
            <a:chOff x="-4528560" y="7354084"/>
            <a:chExt cx="15223901" cy="1256695"/>
          </a:xfrm>
        </p:grpSpPr>
        <p:grpSp>
          <p:nvGrpSpPr>
            <p:cNvPr id="49" name="Group 6">
              <a:extLst>
                <a:ext uri="{FF2B5EF4-FFF2-40B4-BE49-F238E27FC236}">
                  <a16:creationId xmlns:a16="http://schemas.microsoft.com/office/drawing/2014/main" id="{54DE9D2E-5D05-AD75-3ACA-51493D6EB1D9}"/>
                </a:ext>
              </a:extLst>
            </p:cNvPr>
            <p:cNvGrpSpPr/>
            <p:nvPr/>
          </p:nvGrpSpPr>
          <p:grpSpPr>
            <a:xfrm>
              <a:off x="-4528560" y="7453800"/>
              <a:ext cx="15223901" cy="1156979"/>
              <a:chOff x="0" y="0"/>
              <a:chExt cx="1350336" cy="102622"/>
            </a:xfrm>
          </p:grpSpPr>
          <p:sp>
            <p:nvSpPr>
              <p:cNvPr id="51" name="Freeform 7">
                <a:extLst>
                  <a:ext uri="{FF2B5EF4-FFF2-40B4-BE49-F238E27FC236}">
                    <a16:creationId xmlns:a16="http://schemas.microsoft.com/office/drawing/2014/main" id="{AA54323B-765C-A7BD-0970-7A156A562FBD}"/>
                  </a:ext>
                </a:extLst>
              </p:cNvPr>
              <p:cNvSpPr/>
              <p:nvPr/>
            </p:nvSpPr>
            <p:spPr>
              <a:xfrm>
                <a:off x="0" y="0"/>
                <a:ext cx="1350336" cy="102622"/>
              </a:xfrm>
              <a:custGeom>
                <a:avLst/>
                <a:gdLst/>
                <a:ahLst/>
                <a:cxnLst/>
                <a:rect l="l" t="t" r="r" b="b"/>
                <a:pathLst>
                  <a:path w="1350336" h="102622">
                    <a:moveTo>
                      <a:pt x="26711" y="0"/>
                    </a:moveTo>
                    <a:lnTo>
                      <a:pt x="1323625" y="0"/>
                    </a:lnTo>
                    <a:cubicBezTo>
                      <a:pt x="1330709" y="0"/>
                      <a:pt x="1337503" y="2814"/>
                      <a:pt x="1342512" y="7823"/>
                    </a:cubicBezTo>
                    <a:cubicBezTo>
                      <a:pt x="1347522" y="12833"/>
                      <a:pt x="1350336" y="19627"/>
                      <a:pt x="1350336" y="26711"/>
                    </a:cubicBezTo>
                    <a:lnTo>
                      <a:pt x="1350336" y="75911"/>
                    </a:lnTo>
                    <a:cubicBezTo>
                      <a:pt x="1350336" y="82995"/>
                      <a:pt x="1347522" y="89789"/>
                      <a:pt x="1342512" y="94799"/>
                    </a:cubicBezTo>
                    <a:cubicBezTo>
                      <a:pt x="1337503" y="99808"/>
                      <a:pt x="1330709" y="102622"/>
                      <a:pt x="1323625" y="102622"/>
                    </a:cubicBezTo>
                    <a:lnTo>
                      <a:pt x="26711" y="102622"/>
                    </a:lnTo>
                    <a:cubicBezTo>
                      <a:pt x="19627" y="102622"/>
                      <a:pt x="12833" y="99808"/>
                      <a:pt x="7823" y="94799"/>
                    </a:cubicBezTo>
                    <a:cubicBezTo>
                      <a:pt x="2814" y="89789"/>
                      <a:pt x="0" y="82995"/>
                      <a:pt x="0" y="75911"/>
                    </a:cubicBezTo>
                    <a:lnTo>
                      <a:pt x="0" y="26711"/>
                    </a:lnTo>
                    <a:cubicBezTo>
                      <a:pt x="0" y="19627"/>
                      <a:pt x="2814" y="12833"/>
                      <a:pt x="7823" y="7823"/>
                    </a:cubicBezTo>
                    <a:cubicBezTo>
                      <a:pt x="12833" y="2814"/>
                      <a:pt x="19627" y="0"/>
                      <a:pt x="26711" y="0"/>
                    </a:cubicBezTo>
                    <a:close/>
                  </a:path>
                </a:pathLst>
              </a:custGeom>
              <a:solidFill>
                <a:srgbClr val="3A506B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52" name="TextBox 8">
                <a:extLst>
                  <a:ext uri="{FF2B5EF4-FFF2-40B4-BE49-F238E27FC236}">
                    <a16:creationId xmlns:a16="http://schemas.microsoft.com/office/drawing/2014/main" id="{16DCC88F-F363-ED63-63F0-E3345EA11552}"/>
                  </a:ext>
                </a:extLst>
              </p:cNvPr>
              <p:cNvSpPr txBox="1"/>
              <p:nvPr/>
            </p:nvSpPr>
            <p:spPr>
              <a:xfrm>
                <a:off x="0" y="-123825"/>
                <a:ext cx="1350336" cy="226447"/>
              </a:xfrm>
              <a:prstGeom prst="rect">
                <a:avLst/>
              </a:prstGeom>
            </p:spPr>
            <p:txBody>
              <a:bodyPr lIns="205253" tIns="205253" rIns="205253" bIns="205253" rtlCol="0" anchor="ctr"/>
              <a:lstStyle/>
              <a:p>
                <a:pPr algn="ctr">
                  <a:lnSpc>
                    <a:spcPts val="6787"/>
                  </a:lnSpc>
                </a:pPr>
                <a:endParaRPr/>
              </a:p>
            </p:txBody>
          </p:sp>
        </p:grpSp>
        <p:sp>
          <p:nvSpPr>
            <p:cNvPr id="50" name="TextBox 29">
              <a:extLst>
                <a:ext uri="{FF2B5EF4-FFF2-40B4-BE49-F238E27FC236}">
                  <a16:creationId xmlns:a16="http://schemas.microsoft.com/office/drawing/2014/main" id="{638DBE3D-40DC-04EB-E716-5910F11818E4}"/>
                </a:ext>
              </a:extLst>
            </p:cNvPr>
            <p:cNvSpPr txBox="1"/>
            <p:nvPr/>
          </p:nvSpPr>
          <p:spPr>
            <a:xfrm>
              <a:off x="-4528560" y="7354084"/>
              <a:ext cx="15223901" cy="11238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616"/>
                </a:lnSpc>
              </a:pPr>
              <a:r>
                <a:rPr lang="en-US" sz="50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RESULTADOS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5104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93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Calibri</vt:lpstr>
      <vt:lpstr>Arial</vt:lpstr>
      <vt:lpstr>Open Sans Bold</vt:lpstr>
      <vt:lpstr>Arial Bold</vt:lpstr>
      <vt:lpstr>Helvetica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MODELOS POSTER CBPV2026</dc:title>
  <dc:creator>juliasilveira</dc:creator>
  <cp:lastModifiedBy>João Paulo Soares Alves</cp:lastModifiedBy>
  <cp:revision>11</cp:revision>
  <dcterms:created xsi:type="dcterms:W3CDTF">2006-08-16T00:00:00Z</dcterms:created>
  <dcterms:modified xsi:type="dcterms:W3CDTF">2026-06-26T17:30:10Z</dcterms:modified>
  <dc:identifier>DAG7Ds3-F28</dc:identifier>
</cp:coreProperties>
</file>